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17" r:id="rId4"/>
  </p:sldMasterIdLst>
  <p:notesMasterIdLst>
    <p:notesMasterId r:id="rId17"/>
  </p:notesMasterIdLst>
  <p:sldIdLst>
    <p:sldId id="286" r:id="rId5"/>
    <p:sldId id="287" r:id="rId6"/>
    <p:sldId id="330" r:id="rId7"/>
    <p:sldId id="311" r:id="rId8"/>
    <p:sldId id="336" r:id="rId9"/>
    <p:sldId id="323" r:id="rId10"/>
    <p:sldId id="332" r:id="rId11"/>
    <p:sldId id="333" r:id="rId12"/>
    <p:sldId id="334" r:id="rId13"/>
    <p:sldId id="335" r:id="rId14"/>
    <p:sldId id="337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22F"/>
    <a:srgbClr val="FCF7F1"/>
    <a:srgbClr val="344529"/>
    <a:srgbClr val="2B3922"/>
    <a:srgbClr val="2E3722"/>
    <a:srgbClr val="B8D233"/>
    <a:srgbClr val="5CC6D6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9E504-3B7E-4207-BD81-58F3154F05D6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D8EE0-2AEE-4F8C-8DD4-AB5EAAF5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4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FBF6-DA55-471F-A5D9-344FFA497B3A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1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2801-C6D6-4AC0-BEC1-47EAD8AF4977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82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328C7-8180-4E83-86DC-0B6B39C8C01B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183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DDD3E-B29C-4379-8264-D6E89A4C6F44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0057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E7A7E-CAFB-4EB0-AB87-0C57F822BD04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76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FD5E8-781E-4789-98FE-871568CA4145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3B57-7533-4D0C-A492-6531231ADEBE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408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86C81-05B5-4F46-B8D4-4713B7DACAAC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2327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2AD03-4039-4C2F-8CAC-3A6E2B2007D3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854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357873" y="6448069"/>
            <a:ext cx="990599" cy="304799"/>
          </a:xfrm>
        </p:spPr>
        <p:txBody>
          <a:bodyPr/>
          <a:lstStyle/>
          <a:p>
            <a:fld id="{9AF921DE-2C2E-406E-A2BC-946757417B35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395" y="6448069"/>
            <a:ext cx="3859795" cy="304801"/>
          </a:xfrm>
        </p:spPr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99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1965A-1CE8-4C3D-A027-DA3B05AC02E2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76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8549A-B31B-42D1-8515-A5154C328F18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97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6323-3DE3-4400-B919-45D2A892FA97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5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0780-69D7-4323-AD2D-DEB294DB2617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5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F1F5-8740-4A39-998E-0C847A603D86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21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5F4A-FEC9-4387-AC72-2937936FC8DD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036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C1C68-F38D-4F0F-9F0B-2E23273821E3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2459DAF-4109-493E-B4DB-8ABBBF9DBF64}" type="datetime1">
              <a:rPr lang="en-US" smtClean="0"/>
              <a:t>10/16/2020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312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33" r:id="rId16"/>
    <p:sldLayoutId id="2147483834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jpeg"/><Relationship Id="rId2" Type="http://schemas.openxmlformats.org/officeDocument/2006/relationships/hyperlink" Target="mailto:sajidiqbal.pk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UEiQ9vUGWo?feature=oembe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vEikwvyN8k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FCB8383A-8E15-480A-A2CC-C978DDC47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78895" y="5758810"/>
            <a:ext cx="3507366" cy="365125"/>
          </a:xfrm>
        </p:spPr>
        <p:txBody>
          <a:bodyPr/>
          <a:lstStyle/>
          <a:p>
            <a:r>
              <a:rPr lang="en-US" dirty="0"/>
              <a:t>COMEDXD - </a:t>
            </a:r>
            <a:r>
              <a:rPr lang="en-US" dirty="0" err="1"/>
              <a:t>COMputer</a:t>
            </a:r>
            <a:r>
              <a:rPr lang="en-US" dirty="0"/>
              <a:t> </a:t>
            </a:r>
            <a:r>
              <a:rPr lang="en-US" err="1"/>
              <a:t>EDucation</a:t>
            </a:r>
            <a:r>
              <a:rPr lang="en-US"/>
              <a:t> EXplaineD</a:t>
            </a:r>
            <a:endParaRPr lang="tr-T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C7D40A-90F1-4373-B4C2-8C77B30A4A97}"/>
              </a:ext>
            </a:extLst>
          </p:cNvPr>
          <p:cNvSpPr txBox="1"/>
          <p:nvPr/>
        </p:nvSpPr>
        <p:spPr>
          <a:xfrm>
            <a:off x="2488473" y="3789040"/>
            <a:ext cx="7215052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rgbClr val="92D050"/>
                </a:solidFill>
                <a:latin typeface="Bahnschrift Condensed" panose="020B0502040204020203" pitchFamily="34" charset="0"/>
              </a:rPr>
              <a:t>Dr. </a:t>
            </a:r>
            <a:r>
              <a:rPr lang="en-US" sz="4000" b="1">
                <a:solidFill>
                  <a:srgbClr val="92D050"/>
                </a:solidFill>
                <a:latin typeface="Bahnschrift Condensed" panose="020B0502040204020203" pitchFamily="34" charset="0"/>
              </a:rPr>
              <a:t>Sajid Iqbal</a:t>
            </a:r>
            <a:endParaRPr lang="en-US" sz="4000" b="1" dirty="0">
              <a:solidFill>
                <a:srgbClr val="92D050"/>
              </a:solidFill>
              <a:latin typeface="Bahnschrift Condensed" panose="020B0502040204020203" pitchFamily="34" charset="0"/>
            </a:endParaRPr>
          </a:p>
          <a:p>
            <a:pPr algn="ctr"/>
            <a:endParaRPr lang="en-US" dirty="0"/>
          </a:p>
          <a:p>
            <a:pPr algn="ctr"/>
            <a:r>
              <a:rPr lang="en-US" sz="3200" dirty="0"/>
              <a:t>Department of Computer Science</a:t>
            </a:r>
          </a:p>
          <a:p>
            <a:pPr algn="ctr"/>
            <a:r>
              <a:rPr lang="en-US" sz="3200" dirty="0"/>
              <a:t>Bahauddin Zakariya University</a:t>
            </a:r>
            <a:r>
              <a:rPr lang="en-US" sz="3200"/>
              <a:t>, Multan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D26C2-FB24-44C0-B855-BFB901ACBB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12" t="50001" r="46103" b="24204"/>
          <a:stretch/>
        </p:blipFill>
        <p:spPr>
          <a:xfrm rot="10800000">
            <a:off x="4923688" y="554174"/>
            <a:ext cx="2349308" cy="339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5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70F7-B90F-4F0C-961B-701AB61CE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Casing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6086B-6CC5-476C-9B81-EEF731ADC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026" y="1331259"/>
            <a:ext cx="6806526" cy="4195481"/>
          </a:xfrm>
        </p:spPr>
        <p:txBody>
          <a:bodyPr/>
          <a:lstStyle/>
          <a:p>
            <a:r>
              <a:rPr lang="en-US" dirty="0"/>
              <a:t>There are variety of casing. You may choose one of your choice</a:t>
            </a:r>
          </a:p>
          <a:p>
            <a:r>
              <a:rPr lang="en-US" dirty="0"/>
              <a:t>CPU casing has space and configuration to install different computer components</a:t>
            </a:r>
          </a:p>
          <a:p>
            <a:r>
              <a:rPr lang="en-US"/>
              <a:t>Front end ports and back end ports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94957-8606-4A83-8904-3F262C8BF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A4003F-5A85-4B5A-8EBD-3A307338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10</a:t>
            </a:fld>
            <a:endParaRPr lang="en-US" dirty="0"/>
          </a:p>
        </p:txBody>
      </p:sp>
      <p:pic>
        <p:nvPicPr>
          <p:cNvPr id="1026" name="Picture 2" descr="Benefits of a High End Computer Case | Computer Case Lab">
            <a:extLst>
              <a:ext uri="{FF2B5EF4-FFF2-40B4-BE49-F238E27FC236}">
                <a16:creationId xmlns:a16="http://schemas.microsoft.com/office/drawing/2014/main" id="{09821367-C43C-47F1-A57A-D4BB2906C8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1" r="13100"/>
          <a:stretch/>
        </p:blipFill>
        <p:spPr bwMode="auto">
          <a:xfrm>
            <a:off x="9345377" y="1229183"/>
            <a:ext cx="2798010" cy="250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E9F498-A166-41BD-BF49-70BAB6EEC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8" t="15506" r="26425" b="15556"/>
          <a:stretch/>
        </p:blipFill>
        <p:spPr>
          <a:xfrm>
            <a:off x="7684551" y="1229183"/>
            <a:ext cx="1727085" cy="25046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228000-FF58-45ED-8DB7-258B42C86D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649" b="15588"/>
          <a:stretch/>
        </p:blipFill>
        <p:spPr>
          <a:xfrm>
            <a:off x="7684551" y="3835920"/>
            <a:ext cx="4458835" cy="22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30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2325-4B6C-4E8D-8F0E-B908A0AB9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Power Supply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06FE0-3DEC-48C3-BB9D-E6639C888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38470"/>
            <a:ext cx="6808236" cy="4909929"/>
          </a:xfrm>
        </p:spPr>
        <p:txBody>
          <a:bodyPr/>
          <a:lstStyle/>
          <a:p>
            <a:r>
              <a:rPr lang="en-US" dirty="0"/>
              <a:t>A power supply unit (PSU) converts mains AC to low-voltage regulated DC power for the internal components of a computer </a:t>
            </a:r>
          </a:p>
          <a:p>
            <a:r>
              <a:rPr lang="en-US" dirty="0"/>
              <a:t>Modern personal computers universally use switched-mode power supplies </a:t>
            </a:r>
          </a:p>
          <a:p>
            <a:r>
              <a:rPr lang="en-US" dirty="0"/>
              <a:t>Some power supplies have a manual switch for selecting input voltage, while others automatically adapt to the mains voltage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E478B1-BA6A-42AB-9375-7F1AFF3D6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B2D20-BB5C-420E-B081-74F20DE65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C2795-A4C4-4FBC-B420-2D1E389BC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8753" y="1217508"/>
            <a:ext cx="2362200" cy="194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11497F-47DC-45AD-A394-3C31AE6A9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603" y="3314700"/>
            <a:ext cx="4000500" cy="3543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C560F1-6DD3-4ADB-AEEE-81D3BEDFA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6071" y="4129027"/>
            <a:ext cx="2984506" cy="269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15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3F7E9-5D97-457D-9D79-5D006244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6395" y="6448069"/>
            <a:ext cx="4571135" cy="409931"/>
          </a:xfrm>
        </p:spPr>
        <p:txBody>
          <a:bodyPr/>
          <a:lstStyle/>
          <a:p>
            <a:r>
              <a:rPr lang="en-US" dirty="0"/>
              <a:t>By Dr. Sajid Iqbal -Computer Education Explained - </a:t>
            </a:r>
            <a:r>
              <a:rPr lang="en-US" dirty="0" err="1"/>
              <a:t>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34C072-F6A3-4D36-8126-D07026F3F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A63BE7CC-7754-4E29-9712-7433031F7F09}"/>
              </a:ext>
            </a:extLst>
          </p:cNvPr>
          <p:cNvSpPr txBox="1">
            <a:spLocks/>
          </p:cNvSpPr>
          <p:nvPr/>
        </p:nvSpPr>
        <p:spPr>
          <a:xfrm>
            <a:off x="1158130" y="1120731"/>
            <a:ext cx="9330358" cy="4972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n-US" sz="6400" dirty="0"/>
              <a:t>Thanks for watching</a:t>
            </a:r>
          </a:p>
          <a:p>
            <a:pPr algn="ctr"/>
            <a:endParaRPr lang="en-US" sz="2600" dirty="0"/>
          </a:p>
          <a:p>
            <a:pPr marL="0" indent="0" algn="ctr">
              <a:buFont typeface="Wingdings 3" charset="2"/>
              <a:buNone/>
            </a:pPr>
            <a:endParaRPr lang="en-US" sz="2600" dirty="0"/>
          </a:p>
          <a:p>
            <a:pPr marL="0" indent="0" algn="ctr">
              <a:buFont typeface="Wingdings 3" charset="2"/>
              <a:buNone/>
            </a:pPr>
            <a:endParaRPr lang="en-US" sz="2600" dirty="0"/>
          </a:p>
          <a:p>
            <a:pPr marL="0" indent="0" algn="ctr">
              <a:buFont typeface="Wingdings 3" charset="2"/>
              <a:buNone/>
            </a:pPr>
            <a:endParaRPr lang="en-US" sz="2600" dirty="0"/>
          </a:p>
          <a:p>
            <a:pPr marL="0" indent="0" algn="ctr">
              <a:buFont typeface="Wingdings 3" charset="2"/>
              <a:buNone/>
            </a:pPr>
            <a:r>
              <a:rPr lang="en-US" sz="2600" b="1" dirty="0">
                <a:solidFill>
                  <a:srgbClr val="92D050"/>
                </a:solidFill>
              </a:rPr>
              <a:t>Dr. Sajid Iqbal</a:t>
            </a:r>
          </a:p>
          <a:p>
            <a:pPr marL="0" indent="0" algn="ctr">
              <a:buFont typeface="Wingdings 3" charset="2"/>
              <a:buNone/>
            </a:pPr>
            <a:r>
              <a:rPr lang="en-US" sz="2600" dirty="0"/>
              <a:t>Assistant Professor</a:t>
            </a:r>
          </a:p>
          <a:p>
            <a:pPr marL="0" indent="0" algn="ctr">
              <a:buFont typeface="Wingdings 3" charset="2"/>
              <a:buNone/>
            </a:pPr>
            <a:r>
              <a:rPr lang="en-US" sz="2600" dirty="0"/>
              <a:t>Department of Computer Science</a:t>
            </a:r>
          </a:p>
          <a:p>
            <a:pPr marL="0" indent="0" algn="ctr">
              <a:buFont typeface="Wingdings 3" charset="2"/>
              <a:buNone/>
            </a:pPr>
            <a:r>
              <a:rPr lang="en-US" sz="2600" dirty="0"/>
              <a:t>Bahauddin Zakariya University, Multan</a:t>
            </a:r>
          </a:p>
          <a:p>
            <a:pPr marL="0" indent="0" algn="ctr">
              <a:buFont typeface="Wingdings 3" charset="2"/>
              <a:buNone/>
            </a:pPr>
            <a:r>
              <a:rPr lang="en-US" sz="2600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sajidiqbal.pk@gmail.com</a:t>
            </a:r>
            <a:endParaRPr lang="en-US" sz="2600" dirty="0">
              <a:solidFill>
                <a:srgbClr val="FFFF00"/>
              </a:solidFill>
            </a:endParaRPr>
          </a:p>
          <a:p>
            <a:pPr marL="0" indent="0" algn="ctr">
              <a:buFont typeface="Wingdings 3" charset="2"/>
              <a:buNone/>
            </a:pPr>
            <a:r>
              <a:rPr lang="en-US" sz="2600" dirty="0">
                <a:solidFill>
                  <a:srgbClr val="FFFF00"/>
                </a:solidFill>
              </a:rPr>
              <a:t> https://github.com/sajjo79/Introduction-to-Computers</a:t>
            </a:r>
          </a:p>
          <a:p>
            <a:pPr marL="0" indent="0" algn="ctr">
              <a:buFont typeface="Wingdings 3" charset="2"/>
              <a:buNone/>
            </a:pP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6597AA-DF6B-4AEE-A893-3F90DE5EC8FA}"/>
              </a:ext>
            </a:extLst>
          </p:cNvPr>
          <p:cNvSpPr/>
          <p:nvPr/>
        </p:nvSpPr>
        <p:spPr>
          <a:xfrm>
            <a:off x="3591440" y="2148745"/>
            <a:ext cx="4333460" cy="99257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6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Allah Hafiz</a:t>
            </a:r>
          </a:p>
        </p:txBody>
      </p:sp>
      <p:pic>
        <p:nvPicPr>
          <p:cNvPr id="10" name="Graphic 9" descr="Envelope">
            <a:extLst>
              <a:ext uri="{FF2B5EF4-FFF2-40B4-BE49-F238E27FC236}">
                <a16:creationId xmlns:a16="http://schemas.microsoft.com/office/drawing/2014/main" id="{39B62267-FDF4-4B0E-A80E-EE197E852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32275" y="4992684"/>
            <a:ext cx="406629" cy="406629"/>
          </a:xfrm>
          <a:prstGeom prst="rect">
            <a:avLst/>
          </a:prstGeom>
        </p:spPr>
      </p:pic>
      <p:pic>
        <p:nvPicPr>
          <p:cNvPr id="11" name="Graphic 10" descr="Presentation with checklist">
            <a:extLst>
              <a:ext uri="{FF2B5EF4-FFF2-40B4-BE49-F238E27FC236}">
                <a16:creationId xmlns:a16="http://schemas.microsoft.com/office/drawing/2014/main" id="{557DD915-DBFD-4101-A953-4595260BEB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28306" y="5368497"/>
            <a:ext cx="577931" cy="577931"/>
          </a:xfrm>
          <a:prstGeom prst="rect">
            <a:avLst/>
          </a:prstGeom>
        </p:spPr>
      </p:pic>
      <p:pic>
        <p:nvPicPr>
          <p:cNvPr id="12" name="Picture 2" descr="Wow Life Youtube Channel - Youtube Logo Black Transparent PNG ...">
            <a:extLst>
              <a:ext uri="{FF2B5EF4-FFF2-40B4-BE49-F238E27FC236}">
                <a16:creationId xmlns:a16="http://schemas.microsoft.com/office/drawing/2014/main" id="{CFAEF3A8-90D0-48F4-8E6C-91AADD3F77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16024" r="2323" b="5346"/>
          <a:stretch/>
        </p:blipFill>
        <p:spPr bwMode="auto">
          <a:xfrm>
            <a:off x="4038904" y="5838775"/>
            <a:ext cx="1719266" cy="40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ED2C21-4EC6-4C34-B34D-E1D41460D4A5}"/>
              </a:ext>
            </a:extLst>
          </p:cNvPr>
          <p:cNvSpPr/>
          <p:nvPr/>
        </p:nvSpPr>
        <p:spPr>
          <a:xfrm>
            <a:off x="5951984" y="5834104"/>
            <a:ext cx="1872208" cy="40662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COMEDXD</a:t>
            </a:r>
          </a:p>
        </p:txBody>
      </p:sp>
    </p:spTree>
    <p:extLst>
      <p:ext uri="{BB962C8B-B14F-4D97-AF65-F5344CB8AC3E}">
        <p14:creationId xmlns:p14="http://schemas.microsoft.com/office/powerpoint/2010/main" val="293533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3AC5D6-12F9-45F3-B0A6-CEA22959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7" y="3391948"/>
            <a:ext cx="8825657" cy="1915647"/>
          </a:xfrm>
        </p:spPr>
        <p:txBody>
          <a:bodyPr/>
          <a:lstStyle/>
          <a:p>
            <a:r>
              <a:rPr lang="en-US" dirty="0"/>
              <a:t>Computer Hardware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C880F5-5042-446B-BC74-442DB43AD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6" y="5307595"/>
            <a:ext cx="8825658" cy="860400"/>
          </a:xfrm>
        </p:spPr>
        <p:txBody>
          <a:bodyPr/>
          <a:lstStyle/>
          <a:p>
            <a:r>
              <a:rPr lang="en-US" dirty="0"/>
              <a:t>Introduction to computers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67905-A6C5-4206-BC0A-43A253825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A8BA0-E56F-4FD2-A8C2-C0E948154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BDF883-E443-4E4C-9E70-1EF951702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775" y="421080"/>
            <a:ext cx="6202017" cy="348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68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9396-9785-4058-AE1B-1E06CA4ED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EB868-2DFA-4D86-921A-9E4B14355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649" y="1219200"/>
            <a:ext cx="6556445" cy="518608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mother board is printed circuit board</a:t>
            </a:r>
          </a:p>
          <a:p>
            <a:r>
              <a:rPr lang="en-US" dirty="0"/>
              <a:t>It allows other computer ICs to communicate</a:t>
            </a:r>
          </a:p>
          <a:p>
            <a:r>
              <a:rPr lang="en-US" dirty="0"/>
              <a:t>Mother boards are air cooled with heat sinks</a:t>
            </a:r>
          </a:p>
          <a:p>
            <a:r>
              <a:rPr lang="en-US" dirty="0"/>
              <a:t>It has many other sub-systems</a:t>
            </a:r>
          </a:p>
          <a:p>
            <a:pPr lvl="1"/>
            <a:r>
              <a:rPr lang="en-US" dirty="0"/>
              <a:t>Central processor</a:t>
            </a:r>
          </a:p>
          <a:p>
            <a:pPr lvl="1"/>
            <a:r>
              <a:rPr lang="en-US" dirty="0"/>
              <a:t>Input/output chipsets</a:t>
            </a:r>
          </a:p>
          <a:p>
            <a:pPr lvl="1"/>
            <a:r>
              <a:rPr lang="en-US" dirty="0"/>
              <a:t>Memory controllers</a:t>
            </a:r>
          </a:p>
          <a:p>
            <a:pPr lvl="1"/>
            <a:r>
              <a:rPr lang="en-US" dirty="0"/>
              <a:t>Interface connectors</a:t>
            </a:r>
          </a:p>
          <a:p>
            <a:r>
              <a:rPr lang="en-US" dirty="0"/>
              <a:t>A number of add-on cards can be installed</a:t>
            </a:r>
          </a:p>
          <a:p>
            <a:pPr lvl="1"/>
            <a:r>
              <a:rPr lang="en-US" dirty="0"/>
              <a:t>Memory cards</a:t>
            </a:r>
          </a:p>
          <a:p>
            <a:pPr lvl="1"/>
            <a:r>
              <a:rPr lang="en-US" dirty="0"/>
              <a:t>Processor</a:t>
            </a:r>
          </a:p>
          <a:p>
            <a:pPr lvl="1"/>
            <a:r>
              <a:rPr lang="en-US" dirty="0"/>
              <a:t>Video Cards</a:t>
            </a:r>
          </a:p>
          <a:p>
            <a:pPr lvl="1"/>
            <a:r>
              <a:rPr lang="en-US" dirty="0"/>
              <a:t>Sound Cards</a:t>
            </a:r>
          </a:p>
          <a:p>
            <a:pPr lvl="1"/>
            <a:r>
              <a:rPr lang="en-US" dirty="0"/>
              <a:t>Network Cards</a:t>
            </a:r>
          </a:p>
          <a:p>
            <a:pPr lvl="1"/>
            <a:r>
              <a:rPr lang="en-US" dirty="0"/>
              <a:t>Hard drives</a:t>
            </a:r>
          </a:p>
          <a:p>
            <a:pPr lvl="1"/>
            <a:r>
              <a:rPr lang="en-US" dirty="0"/>
              <a:t>USB Controllers</a:t>
            </a:r>
          </a:p>
          <a:p>
            <a:pPr lvl="1"/>
            <a:r>
              <a:rPr lang="en-US" dirty="0"/>
              <a:t>System Clock chip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04B596-C3DE-4832-9496-6B1CCED2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A7302-0A61-4E2C-AD28-406E23A6B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 dirty="0"/>
          </a:p>
        </p:txBody>
      </p:sp>
      <p:pic>
        <p:nvPicPr>
          <p:cNvPr id="6146" name="Picture 2" descr="Backside Yellow Motherboard Stock Photo - Image of micro, digital: 50292526">
            <a:extLst>
              <a:ext uri="{FF2B5EF4-FFF2-40B4-BE49-F238E27FC236}">
                <a16:creationId xmlns:a16="http://schemas.microsoft.com/office/drawing/2014/main" id="{3977121E-54B7-4FDE-BE19-7D5946DAAF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72"/>
          <a:stretch/>
        </p:blipFill>
        <p:spPr bwMode="auto">
          <a:xfrm>
            <a:off x="7076661" y="4168694"/>
            <a:ext cx="4902439" cy="258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SUS B85M G LGA 1150 used Motherboard M ATX B85M G Systemboard B85M DDR3  For Intel B85 32GB Desktop Mainboard USB3.0 SATA3| | - AliExpress">
            <a:extLst>
              <a:ext uri="{FF2B5EF4-FFF2-40B4-BE49-F238E27FC236}">
                <a16:creationId xmlns:a16="http://schemas.microsoft.com/office/drawing/2014/main" id="{4C1E46A7-497A-45F0-9FD9-00B43472C1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6"/>
          <a:stretch/>
        </p:blipFill>
        <p:spPr bwMode="auto">
          <a:xfrm>
            <a:off x="7076661" y="967409"/>
            <a:ext cx="4902439" cy="306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413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B51DB-0C8F-4952-9BA8-8805F6BF2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Motherboard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A1E8C-1C13-4F9A-8732-0F4BE5A3A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F5440C-6FF1-4405-8894-4961C68E3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237C8B-21CA-4CBE-9378-B834A664137E}"/>
              </a:ext>
            </a:extLst>
          </p:cNvPr>
          <p:cNvSpPr txBox="1"/>
          <p:nvPr/>
        </p:nvSpPr>
        <p:spPr>
          <a:xfrm>
            <a:off x="7161072" y="64158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Thanks to YouTube video provider</a:t>
            </a:r>
          </a:p>
        </p:txBody>
      </p:sp>
      <p:pic>
        <p:nvPicPr>
          <p:cNvPr id="3" name="Online Media 2" title="Major parts &amp; components of the Motherboard identified and explained (OLD MOTHERBOARD)">
            <a:hlinkClick r:id="" action="ppaction://media"/>
            <a:extLst>
              <a:ext uri="{FF2B5EF4-FFF2-40B4-BE49-F238E27FC236}">
                <a16:creationId xmlns:a16="http://schemas.microsoft.com/office/drawing/2014/main" id="{EB27EA8B-68F0-47E8-86F0-F9B9048FE2F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0852" y="1285461"/>
            <a:ext cx="10102191" cy="511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69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667CB-1B9B-455F-8C17-BB8258FE8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0B144-3875-4BDF-AECD-D7ECDF1A9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574" y="1331259"/>
            <a:ext cx="4599662" cy="2250141"/>
          </a:xfrm>
        </p:spPr>
        <p:txBody>
          <a:bodyPr/>
          <a:lstStyle/>
          <a:p>
            <a:r>
              <a:rPr lang="en-US" dirty="0"/>
              <a:t>A port is an interface between motherboard and other devices</a:t>
            </a:r>
          </a:p>
          <a:p>
            <a:r>
              <a:rPr lang="en-US" dirty="0"/>
              <a:t>There are number of ports in mother board</a:t>
            </a:r>
          </a:p>
          <a:p>
            <a:r>
              <a:rPr lang="en-US" dirty="0"/>
              <a:t>Each port need specific connector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5AEED-D9E0-41D2-9CFE-CBEE9D86F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963B8-0F60-4CA7-8430-18011783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0DD337-CAD2-42D4-8186-C75FCB8FA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5"/>
          <a:stretch/>
        </p:blipFill>
        <p:spPr>
          <a:xfrm>
            <a:off x="5348472" y="1242435"/>
            <a:ext cx="6772379" cy="5295086"/>
          </a:xfrm>
          <a:prstGeom prst="rect">
            <a:avLst/>
          </a:prstGeom>
        </p:spPr>
      </p:pic>
      <p:sp>
        <p:nvSpPr>
          <p:cNvPr id="7" name="AutoShape 4" descr="What are the ports on the motherboard and their functions? - Quora">
            <a:extLst>
              <a:ext uri="{FF2B5EF4-FFF2-40B4-BE49-F238E27FC236}">
                <a16:creationId xmlns:a16="http://schemas.microsoft.com/office/drawing/2014/main" id="{E3B21C6F-F70E-4389-8B2A-38857124D6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8011D5-CA23-4D37-A2C5-16FA0896A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736" y="3680021"/>
            <a:ext cx="4762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9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C4AF1-3748-484D-817D-BE5531F0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Buses </a:t>
            </a:r>
            <a:r>
              <a:rPr lang="en-US" sz="2800" dirty="0">
                <a:solidFill>
                  <a:srgbClr val="FFFF00"/>
                </a:solidFill>
              </a:rPr>
              <a:t>(Electrical Buses)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91134-2B48-4051-9F19-A805FB053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79" y="1285462"/>
            <a:ext cx="6559826" cy="4962938"/>
          </a:xfrm>
        </p:spPr>
        <p:txBody>
          <a:bodyPr/>
          <a:lstStyle/>
          <a:p>
            <a:r>
              <a:rPr lang="en-US" dirty="0"/>
              <a:t>A bus is a communication system that allows communication among different computer components</a:t>
            </a:r>
          </a:p>
          <a:p>
            <a:r>
              <a:rPr lang="en-US" dirty="0"/>
              <a:t>Early computer buses were parallel electrical wires with multiple hardware connections</a:t>
            </a:r>
          </a:p>
          <a:p>
            <a:r>
              <a:rPr lang="en-US" dirty="0"/>
              <a:t>Two ways of data transfer on buses</a:t>
            </a:r>
          </a:p>
          <a:p>
            <a:pPr lvl="1"/>
            <a:r>
              <a:rPr lang="en-US" dirty="0"/>
              <a:t>Parallel</a:t>
            </a:r>
          </a:p>
          <a:p>
            <a:pPr lvl="1"/>
            <a:r>
              <a:rPr lang="en-US" dirty="0"/>
              <a:t>Bit-serial</a:t>
            </a:r>
          </a:p>
          <a:p>
            <a:r>
              <a:rPr lang="en-US" dirty="0"/>
              <a:t>Buses could be either</a:t>
            </a:r>
          </a:p>
          <a:p>
            <a:pPr lvl="1"/>
            <a:r>
              <a:rPr lang="en-US" dirty="0"/>
              <a:t>Internal  (local buses)</a:t>
            </a:r>
          </a:p>
          <a:p>
            <a:pPr lvl="1"/>
            <a:r>
              <a:rPr lang="en-US" dirty="0"/>
              <a:t>external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8F3216-0BC8-462B-9185-00F76CE51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8ED0FB-F610-4E41-8F0B-E28D0292E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 dirty="0"/>
          </a:p>
        </p:txBody>
      </p:sp>
      <p:pic>
        <p:nvPicPr>
          <p:cNvPr id="7172" name="Picture 4" descr="Computer Bus | Functions Of Computer Bus , Address Bus , Control Bus">
            <a:extLst>
              <a:ext uri="{FF2B5EF4-FFF2-40B4-BE49-F238E27FC236}">
                <a16:creationId xmlns:a16="http://schemas.microsoft.com/office/drawing/2014/main" id="{2BD53728-7C37-4856-88DC-5DFA6338B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473" y="4178960"/>
            <a:ext cx="4563758" cy="257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Difference Between Serial and Parallel Communication (with Comparison  Chart) - Circuit Globe">
            <a:extLst>
              <a:ext uri="{FF2B5EF4-FFF2-40B4-BE49-F238E27FC236}">
                <a16:creationId xmlns:a16="http://schemas.microsoft.com/office/drawing/2014/main" id="{EADC33CD-7876-4DA5-BAC1-1157BFB2C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15" y="2536010"/>
            <a:ext cx="33718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Difference Between Serial and Parallel Communication (with Comparison  Chart) - Circuit Globe">
            <a:extLst>
              <a:ext uri="{FF2B5EF4-FFF2-40B4-BE49-F238E27FC236}">
                <a16:creationId xmlns:a16="http://schemas.microsoft.com/office/drawing/2014/main" id="{9F772BD9-13A7-4E67-897B-D1FB06D1E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15" y="1196356"/>
            <a:ext cx="337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Overall Explanation of SCSI Interface">
            <a:extLst>
              <a:ext uri="{FF2B5EF4-FFF2-40B4-BE49-F238E27FC236}">
                <a16:creationId xmlns:a16="http://schemas.microsoft.com/office/drawing/2014/main" id="{61B90C51-635B-407A-8DDA-4A56C5ED1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485" y="4178960"/>
            <a:ext cx="2937220" cy="257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021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146B-2360-4679-8BAD-95D70EA2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Buses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1FD14-47ED-4E3A-8228-E1BE7A22F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64974"/>
            <a:ext cx="5915758" cy="48834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Bus Categories: There are three main bus categories</a:t>
            </a:r>
          </a:p>
          <a:p>
            <a:pPr lvl="1"/>
            <a:r>
              <a:rPr lang="en-US" dirty="0"/>
              <a:t>Data Bus: These buses actually transfer the data from one point to another</a:t>
            </a:r>
          </a:p>
          <a:p>
            <a:pPr lvl="1"/>
            <a:r>
              <a:rPr lang="en-US" dirty="0"/>
              <a:t>Address Bus: This bus specifies where data should be sent i.e. to which memory location of RAM</a:t>
            </a:r>
          </a:p>
          <a:p>
            <a:pPr lvl="1"/>
            <a:r>
              <a:rPr lang="en-US" dirty="0"/>
              <a:t>Control Bus: This type of bus controls the communication i.e. when to start sending data</a:t>
            </a:r>
          </a:p>
          <a:p>
            <a:pPr lvl="1"/>
            <a:r>
              <a:rPr lang="en-US" dirty="0"/>
              <a:t>Power bus: This bus supplies the current to all circuit. If no current is provided, the communication is not possible.</a:t>
            </a:r>
          </a:p>
          <a:p>
            <a:r>
              <a:rPr lang="en-US" dirty="0"/>
              <a:t>Bus width: The number of wires used in a bus i.e. 16, 24, 32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C1B28-A683-4298-A738-8E7202255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C072E0-2E87-4B3A-AD4D-46EE0376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 dirty="0"/>
          </a:p>
        </p:txBody>
      </p:sp>
      <p:pic>
        <p:nvPicPr>
          <p:cNvPr id="9218" name="Picture 2" descr="System Buses of computer component | what is computer bus">
            <a:extLst>
              <a:ext uri="{FF2B5EF4-FFF2-40B4-BE49-F238E27FC236}">
                <a16:creationId xmlns:a16="http://schemas.microsoft.com/office/drawing/2014/main" id="{156145A2-2E33-4743-946F-0C7BEB85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070" y="1427034"/>
            <a:ext cx="4849356" cy="3783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972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8478-C659-43AD-B417-04C09C23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BD0EF-BD26-4EEE-9351-24D837F48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260" y="1379164"/>
            <a:ext cx="7209055" cy="51831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System Bus: The bus that connects the CPU to RAM on mother board</a:t>
            </a:r>
          </a:p>
          <a:p>
            <a:r>
              <a:rPr lang="en-US" dirty="0"/>
              <a:t>IO Buses: Connects various peripheral devices to CPU</a:t>
            </a:r>
          </a:p>
          <a:p>
            <a:r>
              <a:rPr lang="en-US" dirty="0"/>
              <a:t>Expansion buses:</a:t>
            </a:r>
          </a:p>
          <a:p>
            <a:pPr lvl="2"/>
            <a:r>
              <a:rPr lang="en-US" dirty="0"/>
              <a:t>ISA - Industry Standard Architecture</a:t>
            </a:r>
          </a:p>
          <a:p>
            <a:pPr lvl="2"/>
            <a:r>
              <a:rPr lang="en-US" dirty="0"/>
              <a:t>EISA - Extended Industry Standard Architecture</a:t>
            </a:r>
          </a:p>
          <a:p>
            <a:pPr lvl="2"/>
            <a:r>
              <a:rPr lang="en-US" dirty="0"/>
              <a:t>MCA - Micro Channel Architecture</a:t>
            </a:r>
          </a:p>
          <a:p>
            <a:pPr lvl="2"/>
            <a:r>
              <a:rPr lang="en-US" dirty="0"/>
              <a:t>VESA - Video Electronics Standards Association</a:t>
            </a:r>
          </a:p>
          <a:p>
            <a:pPr lvl="2"/>
            <a:r>
              <a:rPr lang="en-US" dirty="0"/>
              <a:t>PCI - Peripheral Component Interconnect</a:t>
            </a:r>
          </a:p>
          <a:p>
            <a:pPr lvl="2"/>
            <a:r>
              <a:rPr lang="en-US" dirty="0"/>
              <a:t>PCI Express (PCI-X)</a:t>
            </a:r>
          </a:p>
          <a:p>
            <a:pPr lvl="2"/>
            <a:r>
              <a:rPr lang="en-US" dirty="0"/>
              <a:t>PCMCIA - Personal Computer Memory Card Industry Association (Also called PC bus)</a:t>
            </a:r>
          </a:p>
          <a:p>
            <a:pPr lvl="2"/>
            <a:r>
              <a:rPr lang="en-US" dirty="0"/>
              <a:t>AGP - Accelerated Graphics Port</a:t>
            </a:r>
          </a:p>
          <a:p>
            <a:pPr lvl="2"/>
            <a:r>
              <a:rPr lang="en-US" dirty="0"/>
              <a:t>SCSI - Small Computer Systems Interface</a:t>
            </a:r>
          </a:p>
          <a:p>
            <a:pPr lvl="2"/>
            <a:r>
              <a:rPr lang="en-US" dirty="0"/>
              <a:t>Universal Serial Bus (USB)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0540A-DF16-4F3D-89D0-DFD4434D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0056A-3756-42F9-BD3F-15F9CC96F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21D71E-B6F6-41F8-A4E8-7578649AF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021" y="2101091"/>
            <a:ext cx="3509626" cy="2049567"/>
          </a:xfrm>
          <a:prstGeom prst="rect">
            <a:avLst/>
          </a:prstGeom>
        </p:spPr>
      </p:pic>
      <p:pic>
        <p:nvPicPr>
          <p:cNvPr id="10242" name="Picture 2" descr="Typical Interface of I/O Devices">
            <a:extLst>
              <a:ext uri="{FF2B5EF4-FFF2-40B4-BE49-F238E27FC236}">
                <a16:creationId xmlns:a16="http://schemas.microsoft.com/office/drawing/2014/main" id="{CA7DACA7-E079-4022-964C-B27809C60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021" y="4278695"/>
            <a:ext cx="3509626" cy="228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562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B9F9-1D4E-47C4-9092-6580899F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Buses 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7CDF36-0D6F-41C3-879C-104CEB32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Computer Education Explained - ComeDxd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45AD2-0A1C-4C37-ADD3-709448DA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367411-EF48-4674-B848-4E59DB255F0A}"/>
              </a:ext>
            </a:extLst>
          </p:cNvPr>
          <p:cNvSpPr txBox="1"/>
          <p:nvPr/>
        </p:nvSpPr>
        <p:spPr>
          <a:xfrm>
            <a:off x="5348472" y="64281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Thanks to YouTube video provider</a:t>
            </a:r>
          </a:p>
        </p:txBody>
      </p:sp>
      <p:pic>
        <p:nvPicPr>
          <p:cNvPr id="3" name="Online Media 2" title="The Bus | How the computer works?">
            <a:hlinkClick r:id="" action="ppaction://media"/>
            <a:extLst>
              <a:ext uri="{FF2B5EF4-FFF2-40B4-BE49-F238E27FC236}">
                <a16:creationId xmlns:a16="http://schemas.microsoft.com/office/drawing/2014/main" id="{D437E1E2-27E9-4C9A-B9BB-0AEB3058D59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99536" y="1115125"/>
            <a:ext cx="9404723" cy="529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1799</TotalTime>
  <Words>567</Words>
  <Application>Microsoft Office PowerPoint</Application>
  <PresentationFormat>Widescreen</PresentationFormat>
  <Paragraphs>106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Bahnschrift Condensed</vt:lpstr>
      <vt:lpstr>Calibri</vt:lpstr>
      <vt:lpstr>Century Gothic</vt:lpstr>
      <vt:lpstr>Wingdings 3</vt:lpstr>
      <vt:lpstr>Ion</vt:lpstr>
      <vt:lpstr>PowerPoint Presentation</vt:lpstr>
      <vt:lpstr>Computer Hardware</vt:lpstr>
      <vt:lpstr>Motherboard</vt:lpstr>
      <vt:lpstr>Motherboard</vt:lpstr>
      <vt:lpstr>Ports</vt:lpstr>
      <vt:lpstr>Buses (Electrical Buses)</vt:lpstr>
      <vt:lpstr>Electrical Buses</vt:lpstr>
      <vt:lpstr>Bus Terminology</vt:lpstr>
      <vt:lpstr>How Buses Work</vt:lpstr>
      <vt:lpstr>CPU Casing</vt:lpstr>
      <vt:lpstr>Main Power Supply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sajid iqbal</dc:creator>
  <cp:lastModifiedBy>sajid iqbal</cp:lastModifiedBy>
  <cp:revision>148</cp:revision>
  <dcterms:created xsi:type="dcterms:W3CDTF">2020-09-22T05:36:11Z</dcterms:created>
  <dcterms:modified xsi:type="dcterms:W3CDTF">2020-10-16T11:50:05Z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